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4" r:id="rId3"/>
    <p:sldId id="258" r:id="rId4"/>
    <p:sldId id="257" r:id="rId5"/>
    <p:sldId id="275" r:id="rId6"/>
    <p:sldId id="303" r:id="rId7"/>
    <p:sldId id="277" r:id="rId8"/>
    <p:sldId id="262" r:id="rId9"/>
    <p:sldId id="263" r:id="rId10"/>
    <p:sldId id="264" r:id="rId11"/>
    <p:sldId id="289" r:id="rId12"/>
    <p:sldId id="290" r:id="rId13"/>
    <p:sldId id="273" r:id="rId14"/>
    <p:sldId id="279" r:id="rId15"/>
    <p:sldId id="285" r:id="rId16"/>
    <p:sldId id="297" r:id="rId17"/>
    <p:sldId id="296" r:id="rId18"/>
    <p:sldId id="295" r:id="rId19"/>
    <p:sldId id="294" r:id="rId20"/>
    <p:sldId id="293" r:id="rId21"/>
    <p:sldId id="299" r:id="rId22"/>
    <p:sldId id="291" r:id="rId23"/>
    <p:sldId id="292" r:id="rId24"/>
    <p:sldId id="287" r:id="rId25"/>
    <p:sldId id="301" r:id="rId26"/>
    <p:sldId id="302" r:id="rId27"/>
    <p:sldId id="30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120"/>
    <a:srgbClr val="F4F8FC"/>
    <a:srgbClr val="F5F8FC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99"/>
    <p:restoredTop sz="94637"/>
  </p:normalViewPr>
  <p:slideViewPr>
    <p:cSldViewPr>
      <p:cViewPr>
        <p:scale>
          <a:sx n="95" d="100"/>
          <a:sy n="95" d="100"/>
        </p:scale>
        <p:origin x="144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41F5F-5DDB-9D4D-A553-80F429F29C4D}" type="datetimeFigureOut">
              <a:rPr lang="ru-RU" smtClean="0"/>
              <a:t>13.10.16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BDD06-40C1-734C-ABFF-E4105E30B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83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BDD06-40C1-734C-ABFF-E4105E30B97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8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BDD06-40C1-734C-ABFF-E4105E30B97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89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BDD06-40C1-734C-ABFF-E4105E30B97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89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BDD06-40C1-734C-ABFF-E4105E30B97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89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BDD06-40C1-734C-ABFF-E4105E30B97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89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BDD06-40C1-734C-ABFF-E4105E30B97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8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E3D2-17DE-4E24-852A-F8B99761CD99}" type="datetimeFigureOut">
              <a:rPr lang="ru-RU" smtClean="0"/>
              <a:pPr/>
              <a:t>13.10.16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1855A-BA13-4D5F-8611-3D7C11BCB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10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E3D2-17DE-4E24-852A-F8B99761CD99}" type="datetimeFigureOut">
              <a:rPr lang="ru-RU" smtClean="0"/>
              <a:pPr/>
              <a:t>13.10.16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1855A-BA13-4D5F-8611-3D7C11BCB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1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E3D2-17DE-4E24-852A-F8B99761CD99}" type="datetimeFigureOut">
              <a:rPr lang="ru-RU" smtClean="0"/>
              <a:pPr/>
              <a:t>13.10.16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1855A-BA13-4D5F-8611-3D7C11BCB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062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E3D2-17DE-4E24-852A-F8B99761CD99}" type="datetimeFigureOut">
              <a:rPr lang="ru-RU" smtClean="0"/>
              <a:pPr/>
              <a:t>13.10.16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1855A-BA13-4D5F-8611-3D7C11BCB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991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E3D2-17DE-4E24-852A-F8B99761CD99}" type="datetimeFigureOut">
              <a:rPr lang="ru-RU" smtClean="0"/>
              <a:pPr/>
              <a:t>13.10.16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1855A-BA13-4D5F-8611-3D7C11BCB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297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E3D2-17DE-4E24-852A-F8B99761CD99}" type="datetimeFigureOut">
              <a:rPr lang="ru-RU" smtClean="0"/>
              <a:pPr/>
              <a:t>13.10.16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1855A-BA13-4D5F-8611-3D7C11BCB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21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E3D2-17DE-4E24-852A-F8B99761CD99}" type="datetimeFigureOut">
              <a:rPr lang="ru-RU" smtClean="0"/>
              <a:pPr/>
              <a:t>13.10.16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1855A-BA13-4D5F-8611-3D7C11BCB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46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E3D2-17DE-4E24-852A-F8B99761CD99}" type="datetimeFigureOut">
              <a:rPr lang="ru-RU" smtClean="0"/>
              <a:pPr/>
              <a:t>13.10.16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1855A-BA13-4D5F-8611-3D7C11BCB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42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E3D2-17DE-4E24-852A-F8B99761CD99}" type="datetimeFigureOut">
              <a:rPr lang="ru-RU" smtClean="0"/>
              <a:pPr/>
              <a:t>13.10.16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1855A-BA13-4D5F-8611-3D7C11BCB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219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E3D2-17DE-4E24-852A-F8B99761CD99}" type="datetimeFigureOut">
              <a:rPr lang="ru-RU" smtClean="0"/>
              <a:pPr/>
              <a:t>13.10.16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1855A-BA13-4D5F-8611-3D7C11BCB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993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E3D2-17DE-4E24-852A-F8B99761CD99}" type="datetimeFigureOut">
              <a:rPr lang="ru-RU" smtClean="0"/>
              <a:pPr/>
              <a:t>13.10.16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1855A-BA13-4D5F-8611-3D7C11BCB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44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6E3D2-17DE-4E24-852A-F8B99761CD99}" type="datetimeFigureOut">
              <a:rPr lang="ru-RU" smtClean="0"/>
              <a:pPr/>
              <a:t>13.10.16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1855A-BA13-4D5F-8611-3D7C11BCB4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91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4.tiff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tiff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16.png"/><Relationship Id="rId7" Type="http://schemas.openxmlformats.org/officeDocument/2006/relationships/image" Target="../media/image47.png"/><Relationship Id="rId8" Type="http://schemas.openxmlformats.org/officeDocument/2006/relationships/image" Target="../media/image48.tiff"/><Relationship Id="rId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png"/><Relationship Id="rId18" Type="http://schemas.openxmlformats.org/officeDocument/2006/relationships/image" Target="../media/image49.png"/><Relationship Id="rId19" Type="http://schemas.openxmlformats.org/officeDocument/2006/relationships/image" Target="../media/image6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tiff"/><Relationship Id="rId12" Type="http://schemas.openxmlformats.org/officeDocument/2006/relationships/image" Target="../media/image7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Relationship Id="rId4" Type="http://schemas.openxmlformats.org/officeDocument/2006/relationships/image" Target="../media/image68.png"/><Relationship Id="rId5" Type="http://schemas.openxmlformats.org/officeDocument/2006/relationships/image" Target="../media/image49.png"/><Relationship Id="rId6" Type="http://schemas.openxmlformats.org/officeDocument/2006/relationships/image" Target="../media/image69.tiff"/><Relationship Id="rId7" Type="http://schemas.openxmlformats.org/officeDocument/2006/relationships/image" Target="../media/image9.png"/><Relationship Id="rId8" Type="http://schemas.openxmlformats.org/officeDocument/2006/relationships/image" Target="../media/image70.tiff"/><Relationship Id="rId9" Type="http://schemas.openxmlformats.org/officeDocument/2006/relationships/image" Target="../media/image71.tiff"/><Relationship Id="rId10" Type="http://schemas.openxmlformats.org/officeDocument/2006/relationships/image" Target="../media/image72.tiff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tiff"/><Relationship Id="rId12" Type="http://schemas.openxmlformats.org/officeDocument/2006/relationships/image" Target="../media/image7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49.png"/><Relationship Id="rId5" Type="http://schemas.openxmlformats.org/officeDocument/2006/relationships/image" Target="../media/image75.tiff"/><Relationship Id="rId6" Type="http://schemas.openxmlformats.org/officeDocument/2006/relationships/image" Target="../media/image9.png"/><Relationship Id="rId7" Type="http://schemas.openxmlformats.org/officeDocument/2006/relationships/image" Target="../media/image76.png"/><Relationship Id="rId8" Type="http://schemas.openxmlformats.org/officeDocument/2006/relationships/image" Target="../media/image70.tiff"/><Relationship Id="rId9" Type="http://schemas.openxmlformats.org/officeDocument/2006/relationships/image" Target="../media/image71.tiff"/><Relationship Id="rId10" Type="http://schemas.openxmlformats.org/officeDocument/2006/relationships/image" Target="../media/image72.tiff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tiff"/><Relationship Id="rId12" Type="http://schemas.openxmlformats.org/officeDocument/2006/relationships/image" Target="../media/image7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Relationship Id="rId4" Type="http://schemas.openxmlformats.org/officeDocument/2006/relationships/image" Target="../media/image49.png"/><Relationship Id="rId5" Type="http://schemas.openxmlformats.org/officeDocument/2006/relationships/image" Target="../media/image77.tiff"/><Relationship Id="rId6" Type="http://schemas.openxmlformats.org/officeDocument/2006/relationships/image" Target="../media/image9.png"/><Relationship Id="rId7" Type="http://schemas.openxmlformats.org/officeDocument/2006/relationships/image" Target="../media/image78.png"/><Relationship Id="rId8" Type="http://schemas.openxmlformats.org/officeDocument/2006/relationships/image" Target="../media/image70.tiff"/><Relationship Id="rId9" Type="http://schemas.openxmlformats.org/officeDocument/2006/relationships/image" Target="../media/image71.tiff"/><Relationship Id="rId10" Type="http://schemas.openxmlformats.org/officeDocument/2006/relationships/image" Target="../media/image7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49.png"/><Relationship Id="rId5" Type="http://schemas.openxmlformats.org/officeDocument/2006/relationships/image" Target="../media/image79.tiff"/><Relationship Id="rId6" Type="http://schemas.openxmlformats.org/officeDocument/2006/relationships/image" Target="../media/image9.png"/><Relationship Id="rId7" Type="http://schemas.openxmlformats.org/officeDocument/2006/relationships/image" Target="../media/image80.png"/><Relationship Id="rId8" Type="http://schemas.openxmlformats.org/officeDocument/2006/relationships/image" Target="../media/image70.tiff"/><Relationship Id="rId9" Type="http://schemas.openxmlformats.org/officeDocument/2006/relationships/image" Target="../media/image73.tiff"/><Relationship Id="rId10" Type="http://schemas.openxmlformats.org/officeDocument/2006/relationships/image" Target="../media/image7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tiff"/><Relationship Id="rId12" Type="http://schemas.openxmlformats.org/officeDocument/2006/relationships/image" Target="../media/image7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81.png"/><Relationship Id="rId5" Type="http://schemas.openxmlformats.org/officeDocument/2006/relationships/image" Target="../media/image49.png"/><Relationship Id="rId6" Type="http://schemas.openxmlformats.org/officeDocument/2006/relationships/image" Target="../media/image82.tiff"/><Relationship Id="rId7" Type="http://schemas.openxmlformats.org/officeDocument/2006/relationships/image" Target="../media/image9.png"/><Relationship Id="rId8" Type="http://schemas.openxmlformats.org/officeDocument/2006/relationships/image" Target="../media/image70.tiff"/><Relationship Id="rId9" Type="http://schemas.openxmlformats.org/officeDocument/2006/relationships/image" Target="../media/image71.tiff"/><Relationship Id="rId10" Type="http://schemas.openxmlformats.org/officeDocument/2006/relationships/image" Target="../media/image7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83.png"/><Relationship Id="rId5" Type="http://schemas.openxmlformats.org/officeDocument/2006/relationships/image" Target="../media/image49.png"/><Relationship Id="rId6" Type="http://schemas.openxmlformats.org/officeDocument/2006/relationships/image" Target="../media/image84.tiff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49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4" Type="http://schemas.openxmlformats.org/officeDocument/2006/relationships/image" Target="../media/image49.png"/><Relationship Id="rId5" Type="http://schemas.openxmlformats.org/officeDocument/2006/relationships/image" Target="../media/image9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4" Type="http://schemas.openxmlformats.org/officeDocument/2006/relationships/image" Target="../media/image49.png"/><Relationship Id="rId5" Type="http://schemas.openxmlformats.org/officeDocument/2006/relationships/image" Target="../media/image94.tiff"/><Relationship Id="rId6" Type="http://schemas.openxmlformats.org/officeDocument/2006/relationships/image" Target="../media/image95.tiff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microsoft.com/office/2007/relationships/hdphoto" Target="../media/hdphoto1.wdp"/><Relationship Id="rId6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tiff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jp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8" Type="http://schemas.microsoft.com/office/2007/relationships/hdphoto" Target="../media/hdphoto2.wdp"/><Relationship Id="rId9" Type="http://schemas.openxmlformats.org/officeDocument/2006/relationships/image" Target="../media/image22.png"/><Relationship Id="rId10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6" Type="http://schemas.openxmlformats.org/officeDocument/2006/relationships/image" Target="../media/image9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9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9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t="1132" r="7442" b="156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412776"/>
            <a:ext cx="5904656" cy="29365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824" y="5589240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ЭКОУРОК ДЛЯ 7—11 КЛАССОВ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9CCB49A-0D3A-2745-9652-07ED5E307AD3}" type="slidenum">
              <a:rPr lang="ru-RU" sz="1200" smtClean="0"/>
              <a:pPr algn="r"/>
              <a:t>1</a:t>
            </a:fld>
            <a:endParaRPr lang="ru-RU" sz="12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357898"/>
            <a:ext cx="4248472" cy="5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0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-767" r="10861" b="767"/>
          <a:stretch/>
        </p:blipFill>
        <p:spPr>
          <a:xfrm>
            <a:off x="0" y="-70024"/>
            <a:ext cx="9144000" cy="6955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3307" y="169476"/>
            <a:ext cx="3457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Переработка отходов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2948750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Сегодня в России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/>
              <a:t>переработку отправляется </a:t>
            </a:r>
            <a:r>
              <a:rPr lang="ru-RU" dirty="0" smtClean="0"/>
              <a:t>5–7</a:t>
            </a:r>
            <a:r>
              <a:rPr lang="ru-RU" dirty="0"/>
              <a:t>% отходов.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4367" y="7740184"/>
            <a:ext cx="3993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r>
              <a:rPr lang="en-US" dirty="0" smtClean="0"/>
              <a:t>. </a:t>
            </a:r>
            <a:r>
              <a:rPr lang="ru-RU" dirty="0"/>
              <a:t>Сохраняются природные ресурсы для потомков</a:t>
            </a:r>
          </a:p>
        </p:txBody>
      </p:sp>
      <p:pic>
        <p:nvPicPr>
          <p:cNvPr id="18" name="Изображение 17" descr="log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699554" y="5688632"/>
            <a:ext cx="952913" cy="1196752"/>
          </a:xfrm>
          <a:prstGeom prst="rect">
            <a:avLst/>
          </a:prstGeom>
          <a:effectLst>
            <a:outerShdw blurRad="165100" dist="38100" dir="2700000" sx="98000" sy="98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75" y="2423862"/>
            <a:ext cx="2826127" cy="45498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4759" y="404664"/>
            <a:ext cx="184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Секретное </a:t>
            </a:r>
            <a:r>
              <a:rPr lang="ru-RU"/>
              <a:t>д</a:t>
            </a:r>
            <a:r>
              <a:rPr lang="ru-RU" smtClean="0"/>
              <a:t>осье</a:t>
            </a:r>
            <a:endParaRPr lang="ru-RU" dirty="0"/>
          </a:p>
        </p:txBody>
      </p:sp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73413"/>
            <a:ext cx="6706569" cy="40792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10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98351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E0120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2560" cy="7101408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 rotWithShape="1">
          <a:blip r:embed="rId3"/>
          <a:srcRect b="19783"/>
          <a:stretch/>
        </p:blipFill>
        <p:spPr>
          <a:xfrm>
            <a:off x="5726088" y="932029"/>
            <a:ext cx="2977942" cy="1592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17315" y="2909172"/>
            <a:ext cx="1930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ГК </a:t>
            </a:r>
            <a:r>
              <a:rPr lang="ru-RU" dirty="0" err="1" smtClean="0">
                <a:solidFill>
                  <a:schemeClr val="bg1"/>
                </a:solidFill>
              </a:rPr>
              <a:t>ЭкоТехнологии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 err="1" smtClean="0">
                <a:solidFill>
                  <a:schemeClr val="bg1"/>
                </a:solidFill>
              </a:rPr>
              <a:t>г.Тверь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624" y="6011615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Пермская целлюлозно-бумажная компания (</a:t>
            </a:r>
            <a:r>
              <a:rPr lang="ru-RU" dirty="0" err="1" smtClean="0">
                <a:solidFill>
                  <a:schemeClr val="bg1"/>
                </a:solidFill>
              </a:rPr>
              <a:t>г.Пермь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9861" y="262870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ПАО «Мечел</a:t>
            </a:r>
            <a:r>
              <a:rPr lang="ru-RU" smtClean="0">
                <a:solidFill>
                  <a:schemeClr val="bg1"/>
                </a:solidFill>
              </a:rPr>
              <a:t>»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(</a:t>
            </a:r>
            <a:r>
              <a:rPr lang="ru-RU" dirty="0" err="1" smtClean="0">
                <a:solidFill>
                  <a:schemeClr val="bg1"/>
                </a:solidFill>
              </a:rPr>
              <a:t>г.Челябинск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4048" y="5746030"/>
            <a:ext cx="2485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Российская стекольная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компания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(г. Санкт-Петербург)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94039">
            <a:off x="504464" y="1138705"/>
            <a:ext cx="2784583" cy="1567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5"/>
          <a:srcRect l="26893" r="-450"/>
          <a:stretch/>
        </p:blipFill>
        <p:spPr>
          <a:xfrm>
            <a:off x="1331640" y="4248655"/>
            <a:ext cx="2895471" cy="1618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 rotWithShape="1">
          <a:blip r:embed="rId6"/>
          <a:srcRect t="10351" b="9097"/>
          <a:stretch/>
        </p:blipFill>
        <p:spPr>
          <a:xfrm rot="197809">
            <a:off x="5055783" y="3947223"/>
            <a:ext cx="2784583" cy="161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47" r="54729"/>
          <a:stretch/>
        </p:blipFill>
        <p:spPr>
          <a:xfrm>
            <a:off x="7056784" y="5157192"/>
            <a:ext cx="2411760" cy="1595626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9" t="31291" b="31291"/>
          <a:stretch/>
        </p:blipFill>
        <p:spPr>
          <a:xfrm>
            <a:off x="8270448" y="3221182"/>
            <a:ext cx="1038897" cy="1947772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0" t="-581" r="16649" b="69928"/>
          <a:stretch/>
        </p:blipFill>
        <p:spPr>
          <a:xfrm rot="16200000">
            <a:off x="-444579" y="4358930"/>
            <a:ext cx="2411760" cy="1595626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656" y="395008"/>
            <a:ext cx="7926792" cy="297688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3848" y="1325048"/>
            <a:ext cx="2810668" cy="1599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3089621" y="3081734"/>
            <a:ext cx="2418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Завод по переработке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пластмасс </a:t>
            </a:r>
            <a:r>
              <a:rPr lang="ru-RU" dirty="0">
                <a:solidFill>
                  <a:schemeClr val="bg1"/>
                </a:solidFill>
              </a:rPr>
              <a:t>«ПЛАРУС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</a:p>
          <a:p>
            <a:r>
              <a:rPr lang="ru-RU" dirty="0">
                <a:solidFill>
                  <a:schemeClr val="bg1"/>
                </a:solidFill>
              </a:rPr>
              <a:t>г. Солнечногорск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11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221894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67544" y="4228691"/>
            <a:ext cx="2736304" cy="2183415"/>
            <a:chOff x="467544" y="4228691"/>
            <a:chExt cx="2736304" cy="2183415"/>
          </a:xfrm>
        </p:grpSpPr>
        <p:sp>
          <p:nvSpPr>
            <p:cNvPr id="2" name="TextBox 1"/>
            <p:cNvSpPr txBox="1"/>
            <p:nvPr/>
          </p:nvSpPr>
          <p:spPr>
            <a:xfrm>
              <a:off x="467544" y="6011996"/>
              <a:ext cx="21830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2. </a:t>
              </a:r>
              <a:r>
                <a:rPr lang="ru-RU" sz="2000" dirty="0" smtClean="0"/>
                <a:t>Сухие и мокрые</a:t>
              </a:r>
            </a:p>
          </p:txBody>
        </p:sp>
        <p:pic>
          <p:nvPicPr>
            <p:cNvPr id="9" name="Изображение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568" y="4228691"/>
              <a:ext cx="2520280" cy="1681092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3851920" y="4221088"/>
            <a:ext cx="4544333" cy="2191018"/>
            <a:chOff x="3851920" y="4221088"/>
            <a:chExt cx="4544333" cy="2191018"/>
          </a:xfrm>
        </p:grpSpPr>
        <p:sp>
          <p:nvSpPr>
            <p:cNvPr id="6" name="TextBox 5"/>
            <p:cNvSpPr txBox="1"/>
            <p:nvPr/>
          </p:nvSpPr>
          <p:spPr>
            <a:xfrm>
              <a:off x="3851920" y="6011996"/>
              <a:ext cx="45443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3. </a:t>
              </a:r>
              <a:r>
                <a:rPr lang="ru-RU" sz="2000" dirty="0" smtClean="0"/>
                <a:t>Пищевые, перерабатываемые, мусор</a:t>
              </a:r>
            </a:p>
          </p:txBody>
        </p:sp>
        <p:pic>
          <p:nvPicPr>
            <p:cNvPr id="12" name="Изображение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9952" y="4221088"/>
              <a:ext cx="3563888" cy="1657095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467544" y="1444714"/>
            <a:ext cx="7729690" cy="2272318"/>
            <a:chOff x="467544" y="1444714"/>
            <a:chExt cx="7729690" cy="2272318"/>
          </a:xfrm>
        </p:grpSpPr>
        <p:sp>
          <p:nvSpPr>
            <p:cNvPr id="5" name="TextBox 4"/>
            <p:cNvSpPr txBox="1"/>
            <p:nvPr/>
          </p:nvSpPr>
          <p:spPr>
            <a:xfrm>
              <a:off x="467544" y="3316922"/>
              <a:ext cx="40313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1. </a:t>
              </a:r>
              <a:r>
                <a:rPr lang="ru-RU" sz="2000" dirty="0" smtClean="0"/>
                <a:t>Все виды материалов раздельно</a:t>
              </a:r>
            </a:p>
          </p:txBody>
        </p:sp>
        <p:pic>
          <p:nvPicPr>
            <p:cNvPr id="13" name="Изображение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552" y="1444714"/>
              <a:ext cx="7657682" cy="1781332"/>
            </a:xfrm>
            <a:prstGeom prst="rect">
              <a:avLst/>
            </a:prstGeom>
          </p:spPr>
        </p:pic>
      </p:grp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64" y="643540"/>
            <a:ext cx="7978576" cy="312884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18256" y="0"/>
            <a:ext cx="9144000" cy="6858000"/>
            <a:chOff x="0" y="0"/>
            <a:chExt cx="9144000" cy="6858000"/>
          </a:xfrm>
        </p:grpSpPr>
        <p:pic>
          <p:nvPicPr>
            <p:cNvPr id="15" name="Изображение 14" descr="Asset 1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" t="3174" r="6545" b="7419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grpSp>
          <p:nvGrpSpPr>
            <p:cNvPr id="17" name="Группа 16"/>
            <p:cNvGrpSpPr/>
            <p:nvPr/>
          </p:nvGrpSpPr>
          <p:grpSpPr>
            <a:xfrm>
              <a:off x="1662261" y="1844824"/>
              <a:ext cx="5934075" cy="2921000"/>
              <a:chOff x="1662261" y="1844824"/>
              <a:chExt cx="5934075" cy="2921000"/>
            </a:xfrm>
          </p:grpSpPr>
          <p:pic>
            <p:nvPicPr>
              <p:cNvPr id="19" name="Изображение 18" descr="boubble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2261" y="1844824"/>
                <a:ext cx="5934075" cy="2921000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2411761" y="2852936"/>
                <a:ext cx="475252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 smtClean="0">
                    <a:solidFill>
                      <a:schemeClr val="bg1"/>
                    </a:solidFill>
                  </a:rPr>
                  <a:t>Блестящее решение!</a:t>
                </a:r>
              </a:p>
              <a:p>
                <a:pPr algn="ctr"/>
                <a:r>
                  <a:rPr lang="ru-RU" sz="2800" dirty="0" smtClean="0">
                    <a:solidFill>
                      <a:schemeClr val="bg1"/>
                    </a:solidFill>
                  </a:rPr>
                  <a:t>Надо проверить, готовы ли люди изменить привычки.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1" name="Изображение 2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81176" y="2276872"/>
                <a:ext cx="3191024" cy="483746"/>
              </a:xfrm>
              <a:prstGeom prst="rect">
                <a:avLst/>
              </a:prstGeom>
            </p:spPr>
          </p:pic>
        </p:grpSp>
        <p:pic>
          <p:nvPicPr>
            <p:cNvPr id="18" name="Изображение 17" descr="her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3933056"/>
              <a:ext cx="1422400" cy="1430867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12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9870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" y="-99885"/>
            <a:ext cx="9139942" cy="6983719"/>
          </a:xfrm>
          <a:prstGeom prst="rect">
            <a:avLst/>
          </a:prstGeom>
        </p:spPr>
      </p:pic>
      <p:pic>
        <p:nvPicPr>
          <p:cNvPr id="7" name="Изображение 6" descr="sp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6597"/>
            <a:ext cx="4104456" cy="2663838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4283968" y="2708920"/>
            <a:ext cx="1008112" cy="100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13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2373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Asset 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3174" r="6545" b="74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Изображение 7" descr="Asset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077072"/>
            <a:ext cx="1656184" cy="2408994"/>
          </a:xfrm>
          <a:prstGeom prst="rect">
            <a:avLst/>
          </a:prstGeom>
        </p:spPr>
      </p:pic>
      <p:pic>
        <p:nvPicPr>
          <p:cNvPr id="9" name="Изображение 8" descr="Asset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728">
            <a:off x="5215781" y="4122584"/>
            <a:ext cx="1656184" cy="2408994"/>
          </a:xfrm>
          <a:prstGeom prst="rect">
            <a:avLst/>
          </a:prstGeom>
        </p:spPr>
      </p:pic>
      <p:pic>
        <p:nvPicPr>
          <p:cNvPr id="10" name="Изображение 9" descr="Asset 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77072"/>
            <a:ext cx="1736484" cy="2449145"/>
          </a:xfrm>
          <a:prstGeom prst="rect">
            <a:avLst/>
          </a:prstGeom>
        </p:spPr>
      </p:pic>
      <p:pic>
        <p:nvPicPr>
          <p:cNvPr id="11" name="Изображение 10" descr="Asset 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413">
            <a:off x="528077" y="4024231"/>
            <a:ext cx="1977383" cy="2579632"/>
          </a:xfrm>
          <a:prstGeom prst="rect">
            <a:avLst/>
          </a:prstGeom>
        </p:spPr>
      </p:pic>
      <p:pic>
        <p:nvPicPr>
          <p:cNvPr id="12" name="Изображение 11" descr="Asset 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1491"/>
            <a:ext cx="1927196" cy="2559557"/>
          </a:xfrm>
          <a:prstGeom prst="rect">
            <a:avLst/>
          </a:prstGeom>
        </p:spPr>
      </p:pic>
      <p:pic>
        <p:nvPicPr>
          <p:cNvPr id="13" name="Изображение 12" descr="Asset 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551">
            <a:off x="5452470" y="1340768"/>
            <a:ext cx="1656184" cy="2408994"/>
          </a:xfrm>
          <a:prstGeom prst="rect">
            <a:avLst/>
          </a:prstGeom>
        </p:spPr>
      </p:pic>
      <p:pic>
        <p:nvPicPr>
          <p:cNvPr id="14" name="Изображение 13" descr="Asset 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450">
            <a:off x="7164288" y="1340768"/>
            <a:ext cx="1656184" cy="2408994"/>
          </a:xfrm>
          <a:prstGeom prst="rect">
            <a:avLst/>
          </a:prstGeom>
        </p:spPr>
      </p:pic>
      <p:pic>
        <p:nvPicPr>
          <p:cNvPr id="15" name="Изображение 14" descr="Asset 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32">
            <a:off x="1570308" y="1396301"/>
            <a:ext cx="1927196" cy="2559557"/>
          </a:xfrm>
          <a:prstGeom prst="rect">
            <a:avLst/>
          </a:prstGeom>
        </p:spPr>
      </p:pic>
      <p:pic>
        <p:nvPicPr>
          <p:cNvPr id="16" name="Изображение 15" descr="Asset 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1585">
            <a:off x="2912160" y="1465960"/>
            <a:ext cx="1927196" cy="2559557"/>
          </a:xfrm>
          <a:prstGeom prst="rect">
            <a:avLst/>
          </a:prstGeom>
        </p:spPr>
      </p:pic>
      <p:pic>
        <p:nvPicPr>
          <p:cNvPr id="17" name="Изображение 16" descr="Asset 9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21" y="4168278"/>
            <a:ext cx="1484637" cy="1575533"/>
          </a:xfrm>
          <a:prstGeom prst="rect">
            <a:avLst/>
          </a:prstGeom>
        </p:spPr>
      </p:pic>
      <p:pic>
        <p:nvPicPr>
          <p:cNvPr id="18" name="Изображение 17" descr="Asset 1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73" y="4124672"/>
            <a:ext cx="1757326" cy="1797724"/>
          </a:xfrm>
          <a:prstGeom prst="rect">
            <a:avLst/>
          </a:prstGeom>
        </p:spPr>
      </p:pic>
      <p:pic>
        <p:nvPicPr>
          <p:cNvPr id="19" name="Изображение 18" descr="Asset 1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596" y="4091336"/>
            <a:ext cx="1474538" cy="1565434"/>
          </a:xfrm>
          <a:prstGeom prst="rect">
            <a:avLst/>
          </a:prstGeom>
        </p:spPr>
      </p:pic>
      <p:pic>
        <p:nvPicPr>
          <p:cNvPr id="20" name="Изображение 19" descr="Asset 1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1" y="4095052"/>
            <a:ext cx="1545235" cy="1615932"/>
          </a:xfrm>
          <a:prstGeom prst="rect">
            <a:avLst/>
          </a:prstGeom>
        </p:spPr>
      </p:pic>
      <p:pic>
        <p:nvPicPr>
          <p:cNvPr id="21" name="Изображение 20" descr="Asset 13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052736"/>
            <a:ext cx="1302845" cy="1403841"/>
          </a:xfrm>
          <a:prstGeom prst="rect">
            <a:avLst/>
          </a:prstGeom>
        </p:spPr>
      </p:pic>
      <p:pic>
        <p:nvPicPr>
          <p:cNvPr id="22" name="Изображение 21" descr="Asset 14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52736"/>
            <a:ext cx="1757326" cy="1787625"/>
          </a:xfrm>
          <a:prstGeom prst="rect">
            <a:avLst/>
          </a:prstGeom>
        </p:spPr>
      </p:pic>
      <p:pic>
        <p:nvPicPr>
          <p:cNvPr id="23" name="Изображение 22" descr="Asset 15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68760"/>
            <a:ext cx="1575533" cy="1656330"/>
          </a:xfrm>
          <a:prstGeom prst="rect">
            <a:avLst/>
          </a:prstGeom>
        </p:spPr>
      </p:pic>
      <p:pic>
        <p:nvPicPr>
          <p:cNvPr id="24" name="Изображение 23" descr="Asset 1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1" y="1238316"/>
            <a:ext cx="1626031" cy="1686628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899942" y="135809"/>
            <a:ext cx="6972365" cy="974588"/>
            <a:chOff x="899942" y="135809"/>
            <a:chExt cx="6972365" cy="974588"/>
          </a:xfrm>
        </p:grpSpPr>
        <p:pic>
          <p:nvPicPr>
            <p:cNvPr id="25" name="Изображение 24" descr="hero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942" y="135809"/>
              <a:ext cx="968821" cy="974588"/>
            </a:xfrm>
            <a:prstGeom prst="rect">
              <a:avLst/>
            </a:prstGeom>
          </p:spPr>
        </p:pic>
        <p:pic>
          <p:nvPicPr>
            <p:cNvPr id="4" name="Изображение 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967651" y="465931"/>
              <a:ext cx="5904656" cy="438632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14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034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5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5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5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5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-767" r="10861" b="767"/>
          <a:stretch/>
        </p:blipFill>
        <p:spPr>
          <a:xfrm>
            <a:off x="0" y="-70024"/>
            <a:ext cx="9144000" cy="69554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69161" y="230907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FF"/>
                </a:solidFill>
              </a:rPr>
              <a:t>Познакомьтесь с моим досье. </a:t>
            </a:r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1916832"/>
            <a:ext cx="54726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Срок разложения: 1000 лет</a:t>
            </a:r>
            <a:r>
              <a:rPr lang="ru-RU" dirty="0" smtClean="0"/>
              <a:t>.</a:t>
            </a:r>
            <a:endParaRPr lang="en-US" dirty="0" smtClean="0"/>
          </a:p>
          <a:p>
            <a:endParaRPr lang="ru-RU" dirty="0"/>
          </a:p>
          <a:p>
            <a:r>
              <a:rPr lang="ru-RU" dirty="0"/>
              <a:t>Не </a:t>
            </a:r>
            <a:r>
              <a:rPr lang="ru-RU" dirty="0" smtClean="0"/>
              <a:t>горит</a:t>
            </a:r>
            <a:endParaRPr lang="en-US" dirty="0" smtClean="0"/>
          </a:p>
          <a:p>
            <a:endParaRPr lang="ru-RU" dirty="0"/>
          </a:p>
          <a:p>
            <a:r>
              <a:rPr lang="ru-RU" dirty="0"/>
              <a:t>Первичное сырье: песок, сода, известь</a:t>
            </a:r>
          </a:p>
          <a:p>
            <a:endParaRPr lang="ru-RU" dirty="0"/>
          </a:p>
          <a:p>
            <a:r>
              <a:rPr lang="ru-RU" dirty="0"/>
              <a:t>1 тонна стекла = 650 кг песка+186 кг соды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      </a:t>
            </a:r>
            <a:r>
              <a:rPr lang="ru-RU" dirty="0" smtClean="0"/>
              <a:t>+</a:t>
            </a:r>
            <a:r>
              <a:rPr lang="ru-RU" dirty="0"/>
              <a:t>200 кг </a:t>
            </a:r>
            <a:r>
              <a:rPr lang="ru-RU" dirty="0" smtClean="0"/>
              <a:t>известняка</a:t>
            </a:r>
            <a:endParaRPr lang="en-US" dirty="0" smtClean="0"/>
          </a:p>
          <a:p>
            <a:endParaRPr lang="ru-RU" dirty="0"/>
          </a:p>
          <a:p>
            <a:r>
              <a:rPr lang="ru-RU" dirty="0"/>
              <a:t>Переработка</a:t>
            </a:r>
          </a:p>
          <a:p>
            <a:r>
              <a:rPr lang="ru-RU" dirty="0"/>
              <a:t>Затраты энергии – 25%, затраты воды – 50%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Изделия </a:t>
            </a:r>
            <a:r>
              <a:rPr lang="ru-RU" dirty="0"/>
              <a:t>из переработанного стекла: новые банки, плафон уличного фонаря, стекловата, стеклоблок</a:t>
            </a:r>
          </a:p>
        </p:txBody>
      </p:sp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802" y="4077072"/>
            <a:ext cx="1051732" cy="1313876"/>
          </a:xfrm>
          <a:prstGeom prst="rect">
            <a:avLst/>
          </a:prstGeom>
        </p:spPr>
      </p:pic>
      <p:pic>
        <p:nvPicPr>
          <p:cNvPr id="11" name="Изображение 10" descr="her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42" y="80924"/>
            <a:ext cx="625174" cy="62889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585" y="1916832"/>
            <a:ext cx="1575175" cy="3600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4759" y="404664"/>
            <a:ext cx="184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Секретное </a:t>
            </a:r>
            <a:r>
              <a:rPr lang="ru-RU"/>
              <a:t>д</a:t>
            </a:r>
            <a:r>
              <a:rPr lang="ru-RU" smtClean="0"/>
              <a:t>осье</a:t>
            </a:r>
            <a:endParaRPr lang="ru-RU" dirty="0"/>
          </a:p>
        </p:txBody>
      </p:sp>
      <p:pic>
        <p:nvPicPr>
          <p:cNvPr id="17" name="Изображение 16" descr="logo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7723543" y="5688632"/>
            <a:ext cx="952913" cy="1196752"/>
          </a:xfrm>
          <a:prstGeom prst="rect">
            <a:avLst/>
          </a:prstGeom>
          <a:effectLst>
            <a:outerShdw blurRad="165100" dist="38100" dir="2700000" sx="98000" sy="98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8969" y="1983631"/>
            <a:ext cx="231260" cy="226442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6526" y="3074358"/>
            <a:ext cx="216147" cy="208563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7022" y="3591625"/>
            <a:ext cx="275155" cy="269423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7784" y="2507964"/>
            <a:ext cx="313630" cy="282267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3486" y="4459048"/>
            <a:ext cx="302226" cy="2806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15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51935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-767" r="10861" b="767"/>
          <a:stretch/>
        </p:blipFill>
        <p:spPr>
          <a:xfrm>
            <a:off x="0" y="-70024"/>
            <a:ext cx="9144000" cy="69554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3848" y="1916832"/>
            <a:ext cx="54726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Срок разложения: 10—500 лет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Не </a:t>
            </a:r>
            <a:r>
              <a:rPr lang="ru-RU" dirty="0"/>
              <a:t>горит</a:t>
            </a:r>
          </a:p>
          <a:p>
            <a:endParaRPr lang="ru-RU" dirty="0" smtClean="0"/>
          </a:p>
          <a:p>
            <a:r>
              <a:rPr lang="ru-RU" dirty="0" smtClean="0"/>
              <a:t>Первичное </a:t>
            </a:r>
            <a:r>
              <a:rPr lang="ru-RU" dirty="0"/>
              <a:t>сырье: руда</a:t>
            </a:r>
          </a:p>
          <a:p>
            <a:endParaRPr lang="ru-RU" dirty="0" smtClean="0"/>
          </a:p>
          <a:p>
            <a:r>
              <a:rPr lang="ru-RU" dirty="0" smtClean="0"/>
              <a:t>1 </a:t>
            </a:r>
            <a:r>
              <a:rPr lang="ru-RU" dirty="0"/>
              <a:t>тонна стали = 5 тонн руды</a:t>
            </a:r>
          </a:p>
          <a:p>
            <a:endParaRPr lang="ru-RU" dirty="0" smtClean="0"/>
          </a:p>
          <a:p>
            <a:r>
              <a:rPr lang="ru-RU" dirty="0" smtClean="0"/>
              <a:t>Переработка</a:t>
            </a:r>
            <a:endParaRPr lang="ru-RU" dirty="0"/>
          </a:p>
          <a:p>
            <a:r>
              <a:rPr lang="ru-RU" dirty="0"/>
              <a:t>Затраты энергии: 5—40%, затраты воды: 60%</a:t>
            </a:r>
          </a:p>
          <a:p>
            <a:endParaRPr lang="ru-RU" dirty="0" smtClean="0"/>
          </a:p>
          <a:p>
            <a:r>
              <a:rPr lang="ru-RU" dirty="0" smtClean="0"/>
              <a:t>Изделия </a:t>
            </a:r>
            <a:r>
              <a:rPr lang="ru-RU" dirty="0"/>
              <a:t>из переработанного металла: рама </a:t>
            </a:r>
          </a:p>
          <a:p>
            <a:r>
              <a:rPr lang="ru-RU" dirty="0"/>
              <a:t>велосипеда, крыло самолёта, станок, корпус </a:t>
            </a:r>
          </a:p>
          <a:p>
            <a:r>
              <a:rPr lang="ru-RU" dirty="0"/>
              <a:t>автомобиля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9161" y="230907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FF"/>
                </a:solidFill>
              </a:rPr>
              <a:t>Познакомьтесь с моим досье. </a:t>
            </a:r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1" name="Изображение 10" descr="her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42" y="80924"/>
            <a:ext cx="625174" cy="62889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81" y="1916832"/>
            <a:ext cx="1759295" cy="3827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4759" y="404664"/>
            <a:ext cx="184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Секретное </a:t>
            </a:r>
            <a:r>
              <a:rPr lang="ru-RU"/>
              <a:t>д</a:t>
            </a:r>
            <a:r>
              <a:rPr lang="ru-RU" smtClean="0"/>
              <a:t>осье</a:t>
            </a:r>
            <a:endParaRPr lang="ru-RU" dirty="0"/>
          </a:p>
        </p:txBody>
      </p:sp>
      <p:pic>
        <p:nvPicPr>
          <p:cNvPr id="16" name="Изображение 15" descr="logo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7723543" y="5688632"/>
            <a:ext cx="952913" cy="1196752"/>
          </a:xfrm>
          <a:prstGeom prst="rect">
            <a:avLst/>
          </a:prstGeom>
          <a:effectLst>
            <a:outerShdw blurRad="165100" dist="38100" dir="2700000" sx="98000" sy="98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624" y="4077072"/>
            <a:ext cx="792088" cy="128663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993" y="1983631"/>
            <a:ext cx="231260" cy="226442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2550" y="3074358"/>
            <a:ext cx="216147" cy="208563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3046" y="3591625"/>
            <a:ext cx="275155" cy="269423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3808" y="2507964"/>
            <a:ext cx="313630" cy="282267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9510" y="4156474"/>
            <a:ext cx="302226" cy="2806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16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52568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-767" r="10861" b="767"/>
          <a:stretch/>
        </p:blipFill>
        <p:spPr>
          <a:xfrm>
            <a:off x="0" y="-70024"/>
            <a:ext cx="9144000" cy="69554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3848" y="1916832"/>
            <a:ext cx="54726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Срок </a:t>
            </a:r>
            <a:r>
              <a:rPr lang="ru-RU" dirty="0"/>
              <a:t>разложения: 150—400 </a:t>
            </a:r>
            <a:r>
              <a:rPr lang="ru-RU" dirty="0" smtClean="0"/>
              <a:t>лет</a:t>
            </a:r>
            <a:br>
              <a:rPr lang="ru-RU" dirty="0" smtClean="0"/>
            </a:br>
            <a:endParaRPr lang="ru-RU" dirty="0"/>
          </a:p>
          <a:p>
            <a:r>
              <a:rPr lang="ru-RU" dirty="0" smtClean="0"/>
              <a:t>Некоторые </a:t>
            </a:r>
            <a:r>
              <a:rPr lang="ru-RU" dirty="0"/>
              <a:t>виды можно безопасно сжигать для получения энергии, а некоторые виды горят с выделением </a:t>
            </a:r>
            <a:r>
              <a:rPr lang="ru-RU" dirty="0" err="1" smtClean="0"/>
              <a:t>диоксинов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  <a:p>
            <a:r>
              <a:rPr lang="ru-RU" dirty="0" smtClean="0"/>
              <a:t>Первичное </a:t>
            </a:r>
            <a:r>
              <a:rPr lang="ru-RU" dirty="0"/>
              <a:t>сырье: нефть, газ</a:t>
            </a:r>
          </a:p>
          <a:p>
            <a:endParaRPr lang="ru-RU" dirty="0"/>
          </a:p>
          <a:p>
            <a:r>
              <a:rPr lang="ru-RU" dirty="0" smtClean="0"/>
              <a:t>1 </a:t>
            </a:r>
            <a:r>
              <a:rPr lang="ru-RU" dirty="0"/>
              <a:t>тонна пластика = 700 кг нефти</a:t>
            </a:r>
          </a:p>
          <a:p>
            <a:endParaRPr lang="ru-RU" dirty="0"/>
          </a:p>
          <a:p>
            <a:r>
              <a:rPr lang="ru-RU" dirty="0" smtClean="0"/>
              <a:t>Переработка</a:t>
            </a:r>
            <a:endParaRPr lang="ru-RU" dirty="0"/>
          </a:p>
          <a:p>
            <a:r>
              <a:rPr lang="ru-RU" dirty="0"/>
              <a:t>Затраты энергии: 40%</a:t>
            </a:r>
          </a:p>
          <a:p>
            <a:r>
              <a:rPr lang="ru-RU" dirty="0"/>
              <a:t>Изделия из переработанного пластика: синтепон, футболка, тротуарная плитка, канистра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9161" y="230907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FF"/>
                </a:solidFill>
              </a:rPr>
              <a:t>Познакомьтесь с моим досье. </a:t>
            </a:r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1" name="Изображение 10" descr="her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42" y="80924"/>
            <a:ext cx="625174" cy="62889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37" y="1916833"/>
            <a:ext cx="1995371" cy="3888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4759" y="404664"/>
            <a:ext cx="184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Секретное </a:t>
            </a:r>
            <a:r>
              <a:rPr lang="ru-RU"/>
              <a:t>д</a:t>
            </a:r>
            <a:r>
              <a:rPr lang="ru-RU" smtClean="0"/>
              <a:t>осье</a:t>
            </a:r>
            <a:endParaRPr lang="ru-RU" dirty="0"/>
          </a:p>
        </p:txBody>
      </p:sp>
      <p:pic>
        <p:nvPicPr>
          <p:cNvPr id="16" name="Изображение 15" descr="logo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7723543" y="5688632"/>
            <a:ext cx="952913" cy="1196752"/>
          </a:xfrm>
          <a:prstGeom prst="rect">
            <a:avLst/>
          </a:prstGeom>
          <a:effectLst>
            <a:outerShdw blurRad="165100" dist="38100" dir="2700000" sx="98000" sy="98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639" y="3977758"/>
            <a:ext cx="576066" cy="1494772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993" y="1983631"/>
            <a:ext cx="231260" cy="226442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2550" y="3652485"/>
            <a:ext cx="216147" cy="208563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3046" y="4167689"/>
            <a:ext cx="275155" cy="269423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3808" y="2507964"/>
            <a:ext cx="313630" cy="282267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9510" y="4732538"/>
            <a:ext cx="302226" cy="2806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17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53703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-767" r="10861" b="767"/>
          <a:stretch/>
        </p:blipFill>
        <p:spPr>
          <a:xfrm>
            <a:off x="0" y="-70024"/>
            <a:ext cx="9144000" cy="69554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3888" y="1916832"/>
            <a:ext cx="547260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Срок разложения:  1 </a:t>
            </a:r>
            <a:r>
              <a:rPr lang="ru-RU" dirty="0" smtClean="0"/>
              <a:t>месяц</a:t>
            </a:r>
          </a:p>
          <a:p>
            <a:endParaRPr lang="ru-RU" dirty="0"/>
          </a:p>
          <a:p>
            <a:r>
              <a:rPr lang="ru-RU" dirty="0"/>
              <a:t>Не горят</a:t>
            </a:r>
          </a:p>
          <a:p>
            <a:endParaRPr lang="ru-RU" dirty="0"/>
          </a:p>
          <a:p>
            <a:r>
              <a:rPr lang="ru-RU" dirty="0"/>
              <a:t>Переработка</a:t>
            </a:r>
          </a:p>
          <a:p>
            <a:r>
              <a:rPr lang="ru-RU" dirty="0"/>
              <a:t>Можно самостоятельно перерабатывать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 </a:t>
            </a:r>
            <a:r>
              <a:rPr lang="ru-RU" dirty="0"/>
              <a:t>компост и удобрять растения.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Изделия </a:t>
            </a:r>
            <a:r>
              <a:rPr lang="ru-RU" dirty="0"/>
              <a:t>из переработанных пищевых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отходов</a:t>
            </a:r>
            <a:r>
              <a:rPr lang="ru-RU" dirty="0"/>
              <a:t>: удобрение, корм для животных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4759" y="404664"/>
            <a:ext cx="184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Секретное </a:t>
            </a:r>
            <a:r>
              <a:rPr lang="ru-RU"/>
              <a:t>д</a:t>
            </a:r>
            <a:r>
              <a:rPr lang="ru-RU" smtClean="0"/>
              <a:t>осье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869161" y="230907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FF"/>
                </a:solidFill>
              </a:rPr>
              <a:t>Познакомьтесь с моим досье. </a:t>
            </a:r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1" name="Изображение 10" descr="her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42" y="80924"/>
            <a:ext cx="625174" cy="62889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1916832"/>
            <a:ext cx="2016224" cy="884876"/>
          </a:xfrm>
          <a:prstGeom prst="rect">
            <a:avLst/>
          </a:prstGeom>
        </p:spPr>
      </p:pic>
      <p:pic>
        <p:nvPicPr>
          <p:cNvPr id="14" name="Изображение 13" descr="logo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7723543" y="5688632"/>
            <a:ext cx="952913" cy="1196752"/>
          </a:xfrm>
          <a:prstGeom prst="rect">
            <a:avLst/>
          </a:prstGeom>
          <a:effectLst>
            <a:outerShdw blurRad="165100" dist="38100" dir="2700000" sx="98000" sy="98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4976" y="3866120"/>
            <a:ext cx="709392" cy="162880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3025" y="1983631"/>
            <a:ext cx="231260" cy="226442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1840" y="2507964"/>
            <a:ext cx="313630" cy="282267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3244" y="3076354"/>
            <a:ext cx="302226" cy="2806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18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34711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-767" r="10861" b="767"/>
          <a:stretch/>
        </p:blipFill>
        <p:spPr>
          <a:xfrm>
            <a:off x="0" y="-70024"/>
            <a:ext cx="9144000" cy="69554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75856" y="1916832"/>
            <a:ext cx="54726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Срок </a:t>
            </a:r>
            <a:r>
              <a:rPr lang="ru-RU" dirty="0"/>
              <a:t>разложения: 1—24 </a:t>
            </a:r>
            <a:r>
              <a:rPr lang="ru-RU" dirty="0" smtClean="0"/>
              <a:t>месяцев</a:t>
            </a:r>
            <a:br>
              <a:rPr lang="ru-RU" dirty="0" smtClean="0"/>
            </a:br>
            <a:endParaRPr lang="ru-RU" dirty="0"/>
          </a:p>
          <a:p>
            <a:r>
              <a:rPr lang="ru-RU" dirty="0" smtClean="0"/>
              <a:t>Можно </a:t>
            </a:r>
            <a:r>
              <a:rPr lang="ru-RU" dirty="0"/>
              <a:t>безопасно сжечь или </a:t>
            </a:r>
            <a:r>
              <a:rPr lang="ru-RU" dirty="0" smtClean="0"/>
              <a:t>компостировать</a:t>
            </a:r>
            <a:br>
              <a:rPr lang="ru-RU" dirty="0" smtClean="0"/>
            </a:br>
            <a:endParaRPr lang="ru-RU" dirty="0"/>
          </a:p>
          <a:p>
            <a:r>
              <a:rPr lang="ru-RU" dirty="0" smtClean="0"/>
              <a:t>Первичное </a:t>
            </a:r>
            <a:r>
              <a:rPr lang="ru-RU" dirty="0"/>
              <a:t>сырье: древесина</a:t>
            </a:r>
          </a:p>
          <a:p>
            <a:endParaRPr lang="ru-RU" dirty="0"/>
          </a:p>
          <a:p>
            <a:r>
              <a:rPr lang="ru-RU" dirty="0" smtClean="0"/>
              <a:t>1 </a:t>
            </a:r>
            <a:r>
              <a:rPr lang="ru-RU" dirty="0"/>
              <a:t>тонна бумаги = 17 деревьев</a:t>
            </a:r>
          </a:p>
          <a:p>
            <a:endParaRPr lang="ru-RU" dirty="0"/>
          </a:p>
          <a:p>
            <a:r>
              <a:rPr lang="ru-RU" dirty="0" smtClean="0"/>
              <a:t>Переработка</a:t>
            </a:r>
            <a:endParaRPr lang="ru-RU" dirty="0"/>
          </a:p>
          <a:p>
            <a:r>
              <a:rPr lang="ru-RU" dirty="0"/>
              <a:t>Затраты энергии: 50%, затраты воды: 40</a:t>
            </a:r>
            <a:r>
              <a:rPr lang="ru-RU" dirty="0" smtClean="0"/>
              <a:t>%</a:t>
            </a:r>
            <a:br>
              <a:rPr lang="ru-RU" dirty="0" smtClean="0"/>
            </a:br>
            <a:endParaRPr lang="ru-RU" dirty="0"/>
          </a:p>
          <a:p>
            <a:r>
              <a:rPr lang="ru-RU" dirty="0"/>
              <a:t>Изделия из переработанной бумаги: туалетная бумага, картон, рубероид, новая бумага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632" y="4005065"/>
            <a:ext cx="1063200" cy="13588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9161" y="230907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FF"/>
                </a:solidFill>
              </a:rPr>
              <a:t>Познакомьтесь с моим досье. </a:t>
            </a:r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1" name="Изображение 10" descr="her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42" y="80924"/>
            <a:ext cx="625174" cy="62889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33" y="1960387"/>
            <a:ext cx="1569114" cy="4605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4759" y="404664"/>
            <a:ext cx="184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Секретное </a:t>
            </a:r>
            <a:r>
              <a:rPr lang="ru-RU"/>
              <a:t>д</a:t>
            </a:r>
            <a:r>
              <a:rPr lang="ru-RU" smtClean="0"/>
              <a:t>осье</a:t>
            </a:r>
            <a:endParaRPr lang="ru-RU" dirty="0"/>
          </a:p>
        </p:txBody>
      </p:sp>
      <p:pic>
        <p:nvPicPr>
          <p:cNvPr id="16" name="Изображение 15" descr="logo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7723543" y="5688632"/>
            <a:ext cx="952913" cy="1196752"/>
          </a:xfrm>
          <a:prstGeom prst="rect">
            <a:avLst/>
          </a:prstGeom>
          <a:effectLst>
            <a:outerShdw blurRad="165100" dist="38100" dir="2700000" sx="98000" sy="98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993" y="1983631"/>
            <a:ext cx="231260" cy="226442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2550" y="3074358"/>
            <a:ext cx="216147" cy="208563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3046" y="3591625"/>
            <a:ext cx="275155" cy="269423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3808" y="2507964"/>
            <a:ext cx="313630" cy="282267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9510" y="4149080"/>
            <a:ext cx="302226" cy="2806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19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33643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r="1899"/>
          <a:stretch/>
        </p:blipFill>
        <p:spPr>
          <a:xfrm>
            <a:off x="0" y="-29490"/>
            <a:ext cx="9144000" cy="6902148"/>
          </a:xfrm>
          <a:prstGeom prst="rect">
            <a:avLst/>
          </a:prstGeom>
        </p:spPr>
      </p:pic>
      <p:sp>
        <p:nvSpPr>
          <p:cNvPr id="5" name="AutoShape 2" descr="http://www.clipartbest.com/cliparts/McL/LxG/McLLxGjEi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://www.clipartbest.com/cliparts/McL/LxG/McLLxGjEi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82143" y="5589240"/>
            <a:ext cx="8216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Приветствую! Я Зелёный Агент. </a:t>
            </a:r>
          </a:p>
          <a:p>
            <a:pPr algn="ctr"/>
            <a:r>
              <a:rPr lang="ru-RU" sz="2400" dirty="0" smtClean="0"/>
              <a:t>Мне нужны все вы, чтобы спасти планету от мусора.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82143" y="5589240"/>
            <a:ext cx="8216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Я собрал информацию, </a:t>
            </a:r>
          </a:p>
          <a:p>
            <a:pPr algn="ctr"/>
            <a:r>
              <a:rPr lang="ru-RU" sz="2400" dirty="0"/>
              <a:t>но пока её недостаточно. Поможете мне?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7" y="437763"/>
            <a:ext cx="8918146" cy="598247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7956376" y="908720"/>
            <a:ext cx="360040" cy="360040"/>
          </a:xfrm>
          <a:prstGeom prst="ellipse">
            <a:avLst/>
          </a:prstGeom>
          <a:solidFill>
            <a:srgbClr val="DE0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017E5C7-521C-0D4D-82CA-EA09E923CC4C}" type="slidenum">
              <a:rPr lang="ru-RU" sz="1200" smtClean="0"/>
              <a:t>2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9766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5" grpId="0"/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-767" r="10861" b="767"/>
          <a:stretch/>
        </p:blipFill>
        <p:spPr>
          <a:xfrm>
            <a:off x="0" y="-70024"/>
            <a:ext cx="9144000" cy="69554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7824" y="1916832"/>
            <a:ext cx="5472608" cy="3744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dirty="0"/>
              <a:t>Не спешите отправлять хорошую вещь на свалку и даже на переработку. Если есть возможность, её лучше повторно использовать до тех пор, пока она не придёт в негодность. </a:t>
            </a:r>
          </a:p>
          <a:p>
            <a:pPr>
              <a:lnSpc>
                <a:spcPct val="110000"/>
              </a:lnSpc>
            </a:pPr>
            <a:endParaRPr lang="ru-RU" dirty="0"/>
          </a:p>
          <a:p>
            <a:pPr>
              <a:lnSpc>
                <a:spcPct val="110000"/>
              </a:lnSpc>
            </a:pPr>
            <a:r>
              <a:rPr lang="ru-RU" dirty="0"/>
              <a:t>Если вещь вам больше не нужна, отдайте её тому, кому она пригодится. Например, меняйтесь прочитанными книгами, отдавайте одежду, из которой выросли, и игрушки младшим детям, отдавайте вещи в социальные службы и службы помощи. В мире много попавших в беду людей, которых могут выручить ненужные вам вещи.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760" y="4005064"/>
            <a:ext cx="1084976" cy="13553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9161" y="230907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FF"/>
                </a:solidFill>
              </a:rPr>
              <a:t>Познакомьтесь с моим досье. </a:t>
            </a:r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1" name="Изображение 10" descr="her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42" y="80924"/>
            <a:ext cx="625174" cy="62889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278" y="1988840"/>
            <a:ext cx="2073839" cy="8046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4759" y="404664"/>
            <a:ext cx="184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Секретное </a:t>
            </a:r>
            <a:r>
              <a:rPr lang="ru-RU"/>
              <a:t>д</a:t>
            </a:r>
            <a:r>
              <a:rPr lang="ru-RU" smtClean="0"/>
              <a:t>осье</a:t>
            </a:r>
            <a:endParaRPr lang="ru-RU" dirty="0"/>
          </a:p>
        </p:txBody>
      </p:sp>
      <p:pic>
        <p:nvPicPr>
          <p:cNvPr id="16" name="Изображение 15" descr="logo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7723543" y="5688632"/>
            <a:ext cx="952913" cy="1196752"/>
          </a:xfrm>
          <a:prstGeom prst="rect">
            <a:avLst/>
          </a:prstGeom>
          <a:effectLst>
            <a:outerShdw blurRad="165100" dist="38100" dir="2700000" sx="98000" sy="98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20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85670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C">
            <a:alpha val="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Изображение 4" descr="her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9" y="980728"/>
            <a:ext cx="1154547" cy="1161421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115616" y="404664"/>
            <a:ext cx="7704856" cy="1049683"/>
            <a:chOff x="1115616" y="404664"/>
            <a:chExt cx="7704856" cy="1049683"/>
          </a:xfrm>
        </p:grpSpPr>
        <p:pic>
          <p:nvPicPr>
            <p:cNvPr id="3" name="Изображение 2" descr="speach_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404664"/>
              <a:ext cx="7704856" cy="104968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655676" y="620688"/>
              <a:ext cx="68047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bg1"/>
                  </a:solidFill>
                </a:rPr>
                <a:t>Разделяю сам. За меня никто не разделит.</a:t>
              </a:r>
              <a:endParaRPr lang="ru-RU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21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6628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pril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92"/>
          <a:stretch/>
        </p:blipFill>
        <p:spPr>
          <a:xfrm>
            <a:off x="323528" y="404664"/>
            <a:ext cx="8428753" cy="6453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63688" y="2420888"/>
            <a:ext cx="6120680" cy="273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/>
              <a:t>В нашем городе есть контейнеры для раздельного сбора отходов и/или пункты приёма вторсырья.</a:t>
            </a:r>
          </a:p>
          <a:p>
            <a:pPr>
              <a:lnSpc>
                <a:spcPct val="120000"/>
              </a:lnSpc>
            </a:pPr>
            <a:r>
              <a:rPr lang="ru-RU" sz="2000" dirty="0" smtClean="0"/>
              <a:t>Мы </a:t>
            </a:r>
            <a:r>
              <a:rPr lang="ru-RU" sz="2000" dirty="0"/>
              <a:t>можем раздельно собирать дома/в школе и сдавать на переработку</a:t>
            </a:r>
            <a:r>
              <a:rPr lang="ru-RU" sz="2000" dirty="0" smtClean="0"/>
              <a:t>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Бумагу</a:t>
            </a:r>
            <a:r>
              <a:rPr lang="ru-RU" sz="2000" dirty="0" smtClean="0"/>
              <a:t>  </a:t>
            </a:r>
            <a:r>
              <a:rPr lang="ru-RU" sz="2000" dirty="0">
                <a:solidFill>
                  <a:srgbClr val="FF0000"/>
                </a:solidFill>
              </a:rPr>
              <a:t>Стекло</a:t>
            </a:r>
            <a:r>
              <a:rPr lang="ru-RU" sz="2000" dirty="0"/>
              <a:t> 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Металл</a:t>
            </a:r>
            <a:r>
              <a:rPr lang="ru-RU" sz="2000" dirty="0"/>
              <a:t>  </a:t>
            </a:r>
            <a:r>
              <a:rPr lang="ru-RU" sz="2000" dirty="0">
                <a:solidFill>
                  <a:schemeClr val="accent3"/>
                </a:solidFill>
              </a:rPr>
              <a:t>Пластик</a:t>
            </a:r>
          </a:p>
          <a:p>
            <a:pPr>
              <a:lnSpc>
                <a:spcPct val="120000"/>
              </a:lnSpc>
            </a:pPr>
            <a:endParaRPr lang="ru-RU" sz="2000" dirty="0"/>
          </a:p>
          <a:p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763688" y="4501569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Мы </a:t>
            </a:r>
            <a:r>
              <a:rPr lang="ru-RU" sz="2000" dirty="0"/>
              <a:t>можем провести акцию в школе по </a:t>
            </a:r>
            <a:r>
              <a:rPr lang="ru-RU" sz="2000" dirty="0" smtClean="0"/>
              <a:t>сбору</a:t>
            </a:r>
            <a:r>
              <a:rPr lang="en-US" sz="2000" dirty="0"/>
              <a:t>:</a:t>
            </a:r>
            <a:r>
              <a:rPr lang="ru-RU" sz="2000" dirty="0" smtClean="0"/>
              <a:t> </a:t>
            </a:r>
            <a:endParaRPr lang="ru-RU" sz="2000" dirty="0"/>
          </a:p>
          <a:p>
            <a:r>
              <a:rPr lang="ru-RU" sz="2000" dirty="0">
                <a:solidFill>
                  <a:srgbClr val="9BBB59"/>
                </a:solidFill>
              </a:rPr>
              <a:t>Макулатуры</a:t>
            </a:r>
            <a:r>
              <a:rPr lang="ru-RU" sz="2000" dirty="0"/>
              <a:t> </a:t>
            </a:r>
            <a:r>
              <a:rPr lang="ru-RU" sz="2000" dirty="0" smtClean="0">
                <a:solidFill>
                  <a:srgbClr val="FF6600"/>
                </a:solidFill>
              </a:rPr>
              <a:t>Пластика</a:t>
            </a:r>
            <a:r>
              <a:rPr lang="ru-RU" sz="2000" dirty="0" smtClean="0"/>
              <a:t> </a:t>
            </a:r>
            <a:r>
              <a:rPr lang="ru-RU" sz="2000" dirty="0">
                <a:solidFill>
                  <a:schemeClr val="accent1"/>
                </a:solidFill>
              </a:rPr>
              <a:t>Стекла</a:t>
            </a:r>
            <a:r>
              <a:rPr lang="ru-RU" sz="2000" dirty="0"/>
              <a:t> </a:t>
            </a:r>
            <a:r>
              <a:rPr lang="ru-RU" sz="2000" dirty="0">
                <a:solidFill>
                  <a:srgbClr val="595959"/>
                </a:solidFill>
              </a:rPr>
              <a:t>Металла</a:t>
            </a:r>
            <a:endParaRPr lang="ru-RU" sz="2800" dirty="0">
              <a:solidFill>
                <a:srgbClr val="59595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5437673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Мы можем компостировать пищевые отходы на пришкольном участке и получать отличное удобрение для растений.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564904"/>
            <a:ext cx="375268" cy="363488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581128"/>
            <a:ext cx="375268" cy="363488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5517232"/>
            <a:ext cx="375268" cy="36348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5508104" y="4221088"/>
            <a:ext cx="15121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660232" y="4221088"/>
            <a:ext cx="9361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084168" y="5146072"/>
            <a:ext cx="15121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22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879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pril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28" b="-2818"/>
          <a:stretch/>
        </p:blipFill>
        <p:spPr>
          <a:xfrm>
            <a:off x="323528" y="0"/>
            <a:ext cx="8428753" cy="719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63860" y="188640"/>
            <a:ext cx="62365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Мы можем нарисовать плакаты и сделать выставку,  чтобы другие люди узнали, как важно сортировать и перерабатывать отходы.</a:t>
            </a:r>
          </a:p>
          <a:p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63860" y="1368063"/>
            <a:ext cx="5760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Мы можем собрать ненужную одежду, книги, игрушки, канцелярские принадлежности и отдать их нуждающимся людям.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63860" y="2448183"/>
            <a:ext cx="57606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Мы </a:t>
            </a:r>
            <a:r>
              <a:rPr lang="ru-RU" sz="2000" dirty="0"/>
              <a:t>можем бережно относиться к вещам и не покупать лишние вещи, чтобы сократить количество отходов и сохранить природные ресурсы.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3860" y="3789040"/>
            <a:ext cx="59864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нашем городе некуда сдавать вторсырье. Мы можем написать письмо в администрацию  с просьбой установить контейнеры или открыть пункты сбора вторсырья.</a:t>
            </a:r>
          </a:p>
          <a:p>
            <a:endParaRPr lang="ru-RU" sz="2000" dirty="0"/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933056"/>
            <a:ext cx="375268" cy="363488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592199"/>
            <a:ext cx="375268" cy="363488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508631"/>
            <a:ext cx="375268" cy="363488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87943"/>
            <a:ext cx="375268" cy="3634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23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70569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Asset 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3174" r="6545" b="74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4" b="941"/>
          <a:stretch/>
        </p:blipFill>
        <p:spPr>
          <a:xfrm>
            <a:off x="6350" y="2287417"/>
            <a:ext cx="9144000" cy="45705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-1"/>
            <a:ext cx="9144000" cy="23214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10382" y="980728"/>
            <a:ext cx="7090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Хочешь изменить мир – начни с себя.</a:t>
            </a:r>
          </a:p>
          <a:p>
            <a:pPr algn="ctr"/>
            <a:r>
              <a:rPr lang="ru-RU" sz="2000" dirty="0" smtClean="0"/>
              <a:t>Помните, что любое, даже самое маленькое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действие, очень важно. Удачи!</a:t>
            </a:r>
            <a:endParaRPr lang="ru-RU" sz="20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835696" y="183495"/>
            <a:ext cx="5112568" cy="869241"/>
            <a:chOff x="1835696" y="183495"/>
            <a:chExt cx="5112568" cy="869241"/>
          </a:xfrm>
        </p:grpSpPr>
        <p:pic>
          <p:nvPicPr>
            <p:cNvPr id="7" name="Изображение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3808" y="404664"/>
              <a:ext cx="4104456" cy="404572"/>
            </a:xfrm>
            <a:prstGeom prst="rect">
              <a:avLst/>
            </a:prstGeom>
          </p:spPr>
        </p:pic>
        <p:pic>
          <p:nvPicPr>
            <p:cNvPr id="8" name="Изображение 7" descr="her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183495"/>
              <a:ext cx="864096" cy="869241"/>
            </a:xfrm>
            <a:prstGeom prst="rect">
              <a:avLst/>
            </a:prstGeom>
          </p:spPr>
        </p:pic>
      </p:grpSp>
      <p:pic>
        <p:nvPicPr>
          <p:cNvPr id="11" name="Изображение 10" descr="logo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7723543" y="5688632"/>
            <a:ext cx="952913" cy="1196752"/>
          </a:xfrm>
          <a:prstGeom prst="rect">
            <a:avLst/>
          </a:prstGeom>
          <a:effectLst>
            <a:outerShdw blurRad="165100" dist="38100" dir="2700000" sx="98000" sy="98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24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2007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Asset 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3174" r="6545" b="74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20688"/>
            <a:ext cx="8496944" cy="284068"/>
          </a:xfrm>
          <a:prstGeom prst="rect">
            <a:avLst/>
          </a:prstGeom>
        </p:spPr>
      </p:pic>
      <p:pic>
        <p:nvPicPr>
          <p:cNvPr id="6" name="Изображение 5" descr="her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588" y="5589240"/>
            <a:ext cx="845840" cy="850874"/>
          </a:xfrm>
          <a:prstGeom prst="rect">
            <a:avLst/>
          </a:prstGeom>
        </p:spPr>
      </p:pic>
      <p:pic>
        <p:nvPicPr>
          <p:cNvPr id="7" name="Изображение 6" descr="logo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683568" y="5688632"/>
            <a:ext cx="952913" cy="1196752"/>
          </a:xfrm>
          <a:prstGeom prst="rect">
            <a:avLst/>
          </a:prstGeom>
          <a:effectLst>
            <a:outerShdw blurRad="165100" dist="38100" dir="2700000" sx="98000" sy="98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9" y="1124744"/>
            <a:ext cx="8065441" cy="51969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25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3341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Asset 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3174" r="6545" b="74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Изображение 5" descr="Asset 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3174" r="6545" b="7419"/>
          <a:stretch/>
        </p:blipFill>
        <p:spPr>
          <a:xfrm>
            <a:off x="0" y="22629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548680"/>
            <a:ext cx="6336704" cy="663077"/>
          </a:xfrm>
          <a:prstGeom prst="rect">
            <a:avLst/>
          </a:prstGeom>
        </p:spPr>
      </p:pic>
      <p:pic>
        <p:nvPicPr>
          <p:cNvPr id="3" name="Изображение 2" descr="her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44" y="483284"/>
            <a:ext cx="845840" cy="850874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931" y="1598941"/>
            <a:ext cx="2698405" cy="1728192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35" y="1691409"/>
            <a:ext cx="2087742" cy="15165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4335" y="3510710"/>
            <a:ext cx="360254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/>
              <a:t>с 10 октября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по </a:t>
            </a:r>
            <a:r>
              <a:rPr lang="ru-RU" b="1" dirty="0"/>
              <a:t>22 ноября 2016 года</a:t>
            </a:r>
            <a:endParaRPr lang="ru-RU" dirty="0"/>
          </a:p>
          <a:p>
            <a:r>
              <a:rPr lang="ru-RU" sz="1600" dirty="0"/>
              <a:t>Школам-участникам предстоит организовать сбор вторсырья </a:t>
            </a:r>
            <a:r>
              <a:rPr lang="ru-RU" sz="1600" dirty="0" smtClean="0"/>
              <a:t>(</a:t>
            </a:r>
            <a:r>
              <a:rPr lang="ru-RU" sz="1600" dirty="0"/>
              <a:t>макулатуры и пластика) и направить собранные ресурсы на вторичную переработку, а также провести школьную информационную кампанию (афиши, плакаты, листовки и т.д.), направленную на просвещение и вовлечение школьников в раздельный сбор.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70829" y="3469515"/>
            <a:ext cx="360254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 15 ноября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по </a:t>
            </a:r>
            <a:r>
              <a:rPr lang="ru-RU" b="1" dirty="0"/>
              <a:t>5 декабря 2016 года</a:t>
            </a:r>
            <a:endParaRPr lang="ru-RU" dirty="0"/>
          </a:p>
          <a:p>
            <a:r>
              <a:rPr lang="ru-RU" sz="1600" dirty="0"/>
              <a:t>Расскажите историю о том, как вам удалось наладить раздельный сбор отходов у себя дома, самые креативные и плодотворные работы будут удостоены призов!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10" name="Изображение 9" descr="logo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7723543" y="5688632"/>
            <a:ext cx="952913" cy="1196752"/>
          </a:xfrm>
          <a:prstGeom prst="rect">
            <a:avLst/>
          </a:prstGeom>
          <a:effectLst>
            <a:outerShdw blurRad="165100" dist="38100" dir="2700000" sx="98000" sy="98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26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8273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t="1132" r="7442" b="156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052736"/>
            <a:ext cx="5904656" cy="293654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5661248"/>
            <a:ext cx="4248472" cy="550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27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8675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Изображение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t="1996" r="3986" b="2956"/>
          <a:stretch/>
        </p:blipFill>
        <p:spPr>
          <a:xfrm>
            <a:off x="107504" y="404664"/>
            <a:ext cx="8893481" cy="6696744"/>
          </a:xfrm>
          <a:prstGeom prst="rect">
            <a:avLst/>
          </a:prstGeom>
        </p:spPr>
      </p:pic>
      <p:pic>
        <p:nvPicPr>
          <p:cNvPr id="67" name="Изображение 6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5"/>
          <a:stretch/>
        </p:blipFill>
        <p:spPr>
          <a:xfrm>
            <a:off x="0" y="476673"/>
            <a:ext cx="9144000" cy="63813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904" y="6093296"/>
            <a:ext cx="5458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Сегодня</a:t>
            </a:r>
            <a:r>
              <a:rPr lang="en-US" sz="2400" dirty="0" smtClean="0"/>
              <a:t> – </a:t>
            </a:r>
            <a:r>
              <a:rPr lang="ru-RU" sz="2400" dirty="0" smtClean="0"/>
              <a:t>нужная вещь</a:t>
            </a:r>
            <a:r>
              <a:rPr lang="en-US" sz="2400" dirty="0" smtClean="0"/>
              <a:t>. </a:t>
            </a:r>
            <a:r>
              <a:rPr lang="ru-RU" sz="2400" dirty="0" smtClean="0"/>
              <a:t>Завтра </a:t>
            </a:r>
            <a:r>
              <a:rPr lang="ru-RU" sz="2400" dirty="0"/>
              <a:t>– </a:t>
            </a:r>
            <a:r>
              <a:rPr lang="ru-RU" sz="2400" dirty="0" smtClean="0"/>
              <a:t>мусор!</a:t>
            </a:r>
            <a:endParaRPr lang="ru-RU" sz="24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528450"/>
            <a:ext cx="7632848" cy="308262"/>
          </a:xfrm>
          <a:prstGeom prst="rect">
            <a:avLst/>
          </a:prstGeom>
        </p:spPr>
      </p:pic>
      <p:pic>
        <p:nvPicPr>
          <p:cNvPr id="7" name="Изображение 6" descr="logo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7723543" y="5661248"/>
            <a:ext cx="952913" cy="1196752"/>
          </a:xfrm>
          <a:prstGeom prst="rect">
            <a:avLst/>
          </a:prstGeom>
          <a:effectLst>
            <a:outerShdw blurRad="165100" dist="38100" dir="2700000" sx="98000" sy="98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75C87F9-452B-9549-A126-FF99F8C6C29C}" type="slidenum">
              <a:rPr lang="ru-RU" sz="1200" smtClean="0"/>
              <a:t>3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8116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01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2560" cy="710140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4"/>
          <a:stretch/>
        </p:blipFill>
        <p:spPr>
          <a:xfrm>
            <a:off x="-296576" y="818147"/>
            <a:ext cx="9872324" cy="5859636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1680" y="1988840"/>
            <a:ext cx="3888432" cy="134859"/>
          </a:xfrm>
          <a:prstGeom prst="rect">
            <a:avLst/>
          </a:prstGeom>
          <a:noFill/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394522"/>
            <a:ext cx="6480720" cy="6629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75656" y="1628800"/>
            <a:ext cx="6192688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797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2560" cy="7029400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81" y="1660983"/>
            <a:ext cx="6473044" cy="461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04" y="474041"/>
            <a:ext cx="7255565" cy="834545"/>
          </a:xfrm>
          <a:prstGeom prst="rect">
            <a:avLst/>
          </a:prstGeom>
        </p:spPr>
      </p:pic>
      <p:pic>
        <p:nvPicPr>
          <p:cNvPr id="8" name="Изображение 7" descr="logo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7723543" y="5661248"/>
            <a:ext cx="952913" cy="1196752"/>
          </a:xfrm>
          <a:prstGeom prst="rect">
            <a:avLst/>
          </a:prstGeom>
          <a:effectLst>
            <a:outerShdw blurRad="165100" dist="38100" dir="2700000" sx="98000" sy="98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5514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Asset 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3174" r="6545" b="7419"/>
          <a:stretch/>
        </p:blipFill>
        <p:spPr>
          <a:xfrm>
            <a:off x="0" y="22629"/>
            <a:ext cx="9144000" cy="6858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700808"/>
            <a:ext cx="2160240" cy="216024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2348880"/>
            <a:ext cx="864096" cy="864096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4437112"/>
            <a:ext cx="5472608" cy="86866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 t="15977" r="22941" b="26825"/>
          <a:stretch/>
        </p:blipFill>
        <p:spPr>
          <a:xfrm rot="21598678">
            <a:off x="491043" y="262221"/>
            <a:ext cx="8184226" cy="6173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Изображение 6" descr="Asset 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3174" r="6545" b="7419"/>
          <a:stretch/>
        </p:blipFill>
        <p:spPr>
          <a:xfrm>
            <a:off x="11156" y="0"/>
            <a:ext cx="9144000" cy="68580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79" b="89968" l="3630" r="97371">
                        <a14:foregroundMark x1="93141" y1="40736" x2="93141" y2="40736"/>
                        <a14:foregroundMark x1="42069" y1="29531" x2="42069" y2="29531"/>
                        <a14:foregroundMark x1="70249" y1="24272" x2="70249" y2="24272"/>
                        <a14:foregroundMark x1="52987" y1="25283" x2="52987" y2="25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" y="234691"/>
            <a:ext cx="9107488" cy="643387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2" b="89995" l="4724" r="96162">
                        <a14:foregroundMark x1="20509" y1="43895" x2="20509" y2="43895"/>
                        <a14:foregroundMark x1="48581" y1="19042" x2="48581" y2="19042"/>
                        <a14:foregroundMark x1="81172" y1="70522" x2="81172" y2="70522"/>
                        <a14:foregroundMark x1="96162" y1="80689" x2="96162" y2="80689"/>
                        <a14:foregroundMark x1="5701" y1="69607" x2="5701" y2="69607"/>
                        <a14:foregroundMark x1="6427" y1="72566" x2="6427" y2="72566"/>
                        <a14:foregroundMark x1="6791" y1="76385" x2="6791" y2="76385"/>
                        <a14:foregroundMark x1="6745" y1="80635" x2="6745" y2="80635"/>
                        <a14:foregroundMark x1="4724" y1="79935" x2="4724" y2="79935"/>
                        <a14:foregroundMark x1="5928" y1="76600" x2="5928" y2="76600"/>
                        <a14:foregroundMark x1="7949" y1="68908" x2="7949" y2="68908"/>
                        <a14:foregroundMark x1="30638" y1="60355" x2="30638" y2="60355"/>
                        <a14:foregroundMark x1="7336" y1="85853" x2="7336" y2="85853"/>
                        <a14:foregroundMark x1="5519" y1="85691" x2="5519" y2="85691"/>
                        <a14:backgroundMark x1="7290" y1="69607" x2="7290" y2="6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99" y="1620535"/>
            <a:ext cx="8566484" cy="361693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76" y="1053992"/>
            <a:ext cx="8399760" cy="459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Изображение 10" descr="logo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7723543" y="5661248"/>
            <a:ext cx="952913" cy="1196752"/>
          </a:xfrm>
          <a:prstGeom prst="rect">
            <a:avLst/>
          </a:prstGeom>
          <a:effectLst>
            <a:outerShdw blurRad="165100" dist="38100" dir="2700000" sx="98000" sy="98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5321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display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-310" r="2985" b="2507"/>
          <a:stretch/>
        </p:blipFill>
        <p:spPr>
          <a:xfrm>
            <a:off x="0" y="-188640"/>
            <a:ext cx="9144000" cy="685800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-261877"/>
            <a:ext cx="7056783" cy="6359311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635204"/>
            <a:ext cx="7920880" cy="73144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4635864" y="2658100"/>
            <a:ext cx="4158808" cy="2049210"/>
            <a:chOff x="4635864" y="2658100"/>
            <a:chExt cx="4158808" cy="2049210"/>
          </a:xfrm>
        </p:grpSpPr>
        <p:pic>
          <p:nvPicPr>
            <p:cNvPr id="5" name="Изображение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5864" y="2658100"/>
              <a:ext cx="4158808" cy="204921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932040" y="2834665"/>
              <a:ext cx="34373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solidFill>
                    <a:schemeClr val="bg1"/>
                  </a:solidFill>
                </a:rPr>
                <a:t>Теперь вы в курсе дела, и я могу поручить вам выполнение важного задания.</a:t>
              </a:r>
            </a:p>
          </p:txBody>
        </p:sp>
      </p:grpSp>
      <p:pic>
        <p:nvPicPr>
          <p:cNvPr id="11" name="Изображение 10" descr="logo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755576" y="5661248"/>
            <a:ext cx="952913" cy="1196752"/>
          </a:xfrm>
          <a:prstGeom prst="rect">
            <a:avLst/>
          </a:prstGeom>
          <a:effectLst>
            <a:outerShdw blurRad="165100" dist="38100" dir="2700000" sx="98000" sy="98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240" y="1339507"/>
            <a:ext cx="3349504" cy="15122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7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0343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-767" r="10861" b="767"/>
          <a:stretch/>
        </p:blipFill>
        <p:spPr>
          <a:xfrm>
            <a:off x="0" y="-70024"/>
            <a:ext cx="9144000" cy="6955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4088" y="169476"/>
            <a:ext cx="3471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Захоронение отходов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9642" y="2924944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Сегодня в России отправляется на свалки </a:t>
            </a:r>
            <a:r>
              <a:rPr lang="ru-RU" dirty="0" smtClean="0"/>
              <a:t>90</a:t>
            </a:r>
            <a:r>
              <a:rPr lang="en-US" dirty="0"/>
              <a:t>–</a:t>
            </a:r>
            <a:r>
              <a:rPr lang="ru-RU" dirty="0" smtClean="0"/>
              <a:t>95</a:t>
            </a:r>
            <a:r>
              <a:rPr lang="ru-RU" dirty="0"/>
              <a:t>% отходов.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76" y="2427159"/>
            <a:ext cx="1531268" cy="3492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4759" y="404664"/>
            <a:ext cx="184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Секретное </a:t>
            </a:r>
            <a:r>
              <a:rPr lang="ru-RU"/>
              <a:t>д</a:t>
            </a:r>
            <a:r>
              <a:rPr lang="ru-RU" smtClean="0"/>
              <a:t>осье</a:t>
            </a:r>
            <a:endParaRPr lang="ru-RU" dirty="0"/>
          </a:p>
        </p:txBody>
      </p:sp>
      <p:pic>
        <p:nvPicPr>
          <p:cNvPr id="13" name="Изображение 12" descr="logo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699554" y="5688632"/>
            <a:ext cx="952913" cy="1196752"/>
          </a:xfrm>
          <a:prstGeom prst="rect">
            <a:avLst/>
          </a:prstGeom>
          <a:effectLst>
            <a:outerShdw blurRad="165100" dist="38100" dir="2700000" sx="98000" sy="98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669" y="1870745"/>
            <a:ext cx="7116234" cy="41505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8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20148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-767" r="10861" b="767"/>
          <a:stretch/>
        </p:blipFill>
        <p:spPr>
          <a:xfrm>
            <a:off x="0" y="-70024"/>
            <a:ext cx="9144000" cy="6955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9563" y="7111218"/>
            <a:ext cx="64087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Бланк отчёта спецслужб. В центре нарисован мусоросжигательный завод, вокруг располагаются картинки и подписи с карточек из Приложения 1, относящиеся к сжиганию. Из кучи мусора на входе в завод получается куча токсичной золы на выходе объёмом в четверть исходной кучи.  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7173416"/>
            <a:ext cx="4880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Зелёный Агент, серьёзно взирающий на отчёт 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с вниманием и интересом. А</a:t>
            </a:r>
            <a:r>
              <a:rPr lang="ru-RU" b="1" i="1" dirty="0" smtClean="0">
                <a:solidFill>
                  <a:schemeClr val="accent1"/>
                </a:solidFill>
              </a:rPr>
              <a:t>,</a:t>
            </a:r>
            <a:r>
              <a:rPr lang="ru-RU" dirty="0" smtClean="0">
                <a:solidFill>
                  <a:schemeClr val="accent1"/>
                </a:solidFill>
              </a:rPr>
              <a:t> может быть</a:t>
            </a:r>
            <a:r>
              <a:rPr lang="ru-RU" b="1" i="1" dirty="0" smtClean="0">
                <a:solidFill>
                  <a:schemeClr val="accent1"/>
                </a:solidFill>
              </a:rPr>
              <a:t>,</a:t>
            </a:r>
            <a:r>
              <a:rPr lang="ru-RU" dirty="0" smtClean="0">
                <a:solidFill>
                  <a:schemeClr val="accent1"/>
                </a:solidFill>
              </a:rPr>
              <a:t> и не нужен он здесь…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2937718"/>
            <a:ext cx="2070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Сегодня в России </a:t>
            </a:r>
            <a:r>
              <a:rPr lang="ru-RU" dirty="0" smtClean="0"/>
              <a:t>сжигается меньше </a:t>
            </a:r>
            <a:endParaRPr lang="en-US" dirty="0" smtClean="0"/>
          </a:p>
          <a:p>
            <a:r>
              <a:rPr lang="ru-RU" dirty="0" smtClean="0"/>
              <a:t>1</a:t>
            </a:r>
            <a:r>
              <a:rPr lang="en-US" dirty="0" smtClean="0"/>
              <a:t>% </a:t>
            </a:r>
            <a:r>
              <a:rPr lang="ru-RU" dirty="0" smtClean="0"/>
              <a:t>отходов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868144" y="168493"/>
            <a:ext cx="2969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Сжигание отходов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75" y="2427158"/>
            <a:ext cx="2149149" cy="3492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4759" y="404664"/>
            <a:ext cx="184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Секретное </a:t>
            </a:r>
            <a:r>
              <a:rPr lang="ru-RU"/>
              <a:t>д</a:t>
            </a:r>
            <a:r>
              <a:rPr lang="ru-RU" smtClean="0"/>
              <a:t>осье</a:t>
            </a:r>
            <a:endParaRPr lang="ru-RU" dirty="0"/>
          </a:p>
        </p:txBody>
      </p:sp>
      <p:pic>
        <p:nvPicPr>
          <p:cNvPr id="14" name="Изображение 13" descr="logo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0"/>
          <a:stretch/>
        </p:blipFill>
        <p:spPr>
          <a:xfrm>
            <a:off x="699554" y="5688632"/>
            <a:ext cx="952913" cy="1196752"/>
          </a:xfrm>
          <a:prstGeom prst="rect">
            <a:avLst/>
          </a:prstGeom>
          <a:effectLst>
            <a:outerShdw blurRad="165100" dist="38100" dir="2700000" sx="98000" sy="98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65" y="1916832"/>
            <a:ext cx="7146758" cy="41683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604448" y="556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9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41606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13215</TotalTime>
  <Words>633</Words>
  <Application>Microsoft Macintosh PowerPoint</Application>
  <PresentationFormat>Экран (4:3)</PresentationFormat>
  <Paragraphs>150</Paragraphs>
  <Slides>27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Титульный слайд</dc:title>
  <dc:creator>Инга</dc:creator>
  <cp:lastModifiedBy>Георгий Шустов</cp:lastModifiedBy>
  <cp:revision>189</cp:revision>
  <dcterms:created xsi:type="dcterms:W3CDTF">2016-07-26T06:17:25Z</dcterms:created>
  <dcterms:modified xsi:type="dcterms:W3CDTF">2016-10-14T16:37:29Z</dcterms:modified>
</cp:coreProperties>
</file>